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74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3" r:id="rId7"/>
    <p:sldId id="261" r:id="rId8"/>
    <p:sldId id="275" r:id="rId9"/>
    <p:sldId id="268" r:id="rId10"/>
    <p:sldId id="269" r:id="rId11"/>
    <p:sldId id="270" r:id="rId12"/>
    <p:sldId id="271" r:id="rId13"/>
    <p:sldId id="264" r:id="rId14"/>
    <p:sldId id="267" r:id="rId15"/>
    <p:sldId id="262" r:id="rId16"/>
    <p:sldId id="265" r:id="rId17"/>
    <p:sldId id="266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cGurn, Amanda (CDC/OID/NCEZID)" initials="MA(" lastIdx="3" clrIdx="0">
    <p:extLst>
      <p:ext uri="{19B8F6BF-5375-455C-9EA6-DF929625EA0E}">
        <p15:presenceInfo xmlns:p15="http://schemas.microsoft.com/office/powerpoint/2012/main" userId="S-1-5-21-1207783550-2075000910-922709458-347041" providerId="AD"/>
      </p:ext>
    </p:extLst>
  </p:cmAuthor>
  <p:cmAuthor id="2" name="Cohen, Nicole (Nicky) (CDC/OID/NCEZID)" initials="NC" lastIdx="6" clrIdx="1">
    <p:extLst>
      <p:ext uri="{19B8F6BF-5375-455C-9EA6-DF929625EA0E}">
        <p15:presenceInfo xmlns:p15="http://schemas.microsoft.com/office/powerpoint/2012/main" userId="Cohen, Nicole (Nicky) (CDC/OID/NCEZID)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29" autoAdjust="0"/>
    <p:restoredTop sz="76867" autoAdjust="0"/>
  </p:normalViewPr>
  <p:slideViewPr>
    <p:cSldViewPr snapToGrid="0">
      <p:cViewPr varScale="1">
        <p:scale>
          <a:sx n="84" d="100"/>
          <a:sy n="84" d="100"/>
        </p:scale>
        <p:origin x="10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1CF8EC-7365-4263-9DAF-D16B38E5522B}" type="datetimeFigureOut">
              <a:rPr lang="en-US" smtClean="0"/>
              <a:t>3/7/2019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2B78C0-3020-4A62-8BB6-53E6219B43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2638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Greet participants, welcome them to Master Training Program.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69882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375351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761093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37413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967365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717942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17442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002718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20643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1254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26997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04156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85347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85020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67354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52883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88121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5400000">
            <a:off x="10089390" y="1792223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/>
                </a:solidFill>
              </a:defRPr>
            </a:lvl1pPr>
          </a:lstStyle>
          <a:p>
            <a:fld id="{F9CA243E-48ED-4522-BCD4-1E8A45931CAD}" type="datetime1">
              <a:rPr lang="en-US" smtClean="0"/>
              <a:t>3/7/2019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5400000">
            <a:off x="8959592" y="3226820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1008" y="292608"/>
            <a:ext cx="838199" cy="767687"/>
          </a:xfrm>
        </p:spPr>
        <p:txBody>
          <a:bodyPr/>
          <a:lstStyle>
            <a:lvl1pPr>
              <a:defRPr sz="2800" b="0" i="0">
                <a:latin typeface="+mj-lt"/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87359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966674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6" y="553666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1B6FC-6A88-441F-B529-9952FBB657B8}" type="datetime1">
              <a:rPr lang="en-US" smtClean="0"/>
              <a:t>3/7/2019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48979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063416"/>
            <a:ext cx="8825659" cy="1379755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602FF-BD80-4BA5-873D-2EAF4D4CE589}" type="datetime1">
              <a:rPr lang="en-US" smtClean="0"/>
              <a:t>3/7/2019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59706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4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6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3" name="TextBox 12"/>
          <p:cNvSpPr txBox="1"/>
          <p:nvPr/>
        </p:nvSpPr>
        <p:spPr>
          <a:xfrm>
            <a:off x="9719438" y="2631815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/>
              <a:t>”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98295" y="591093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/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0517"/>
            <a:ext cx="8453906" cy="2698249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25772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D5035-6AB5-421A-B299-BAC8D7BCA4E2}" type="datetime1">
              <a:rPr lang="en-US" smtClean="0"/>
              <a:t>3/7/2019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32" name="Rectangle 3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70051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33068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BD6A6-0E88-43CC-B46E-8EB9E349A1CF}" type="datetime1">
              <a:rPr lang="en-US" smtClean="0"/>
              <a:t>3/7/2019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26961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17299"/>
            <a:ext cx="312916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4" y="3193561"/>
            <a:ext cx="3129168" cy="283349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2"/>
            <a:ext cx="314538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93561"/>
            <a:ext cx="3145380" cy="283349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6700" y="2617299"/>
            <a:ext cx="3161029" cy="576261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6700" y="3193561"/>
            <a:ext cx="3164719" cy="28334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cxnSp>
        <p:nvCxnSpPr>
          <p:cNvPr id="22" name="Straight Connector 21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1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1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88625-D862-4C4B-BD2E-0ACE90C1071B}" type="datetime1">
              <a:rPr lang="en-US" smtClean="0"/>
              <a:t>3/7/2019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97086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2" y="4532845"/>
            <a:ext cx="30504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2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3" y="5109107"/>
            <a:ext cx="3050437" cy="91794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72537" y="4532846"/>
            <a:ext cx="3046766" cy="651156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3" y="2603500"/>
            <a:ext cx="2691241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8865" y="5184002"/>
            <a:ext cx="3050438" cy="84305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3434" y="4532847"/>
            <a:ext cx="3050438" cy="65115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3434" y="5184001"/>
            <a:ext cx="3050437" cy="843054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388153" y="2603500"/>
            <a:ext cx="0" cy="3517594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801905" y="2603500"/>
            <a:ext cx="0" cy="34925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D2766-10DF-44BF-BBB5-72CD556555D9}" type="datetime1">
              <a:rPr lang="en-US" smtClean="0"/>
              <a:t>3/7/2019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63853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973668"/>
            <a:ext cx="8825660" cy="70696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87844-C5ED-45E6-B218-100506E2EC0B}" type="datetime1">
              <a:rPr lang="en-US" smtClean="0"/>
              <a:t>3/7/2019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91464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Rectangle 7"/>
            <p:cNvSpPr/>
            <p:nvPr/>
          </p:nvSpPr>
          <p:spPr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76756" y="1278468"/>
            <a:ext cx="1413933" cy="4748589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8"/>
            <a:ext cx="6247546" cy="4748590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43C1F-BAB6-4805-8025-EA4F02F258FB}" type="datetime1">
              <a:rPr lang="en-US" smtClean="0"/>
              <a:t>3/7/2019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30630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9A5DE-364D-4624-8CC9-0BBEDE162FE6}" type="datetime1">
              <a:rPr lang="en-US" smtClean="0"/>
              <a:t>3/7/2019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40891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677645"/>
            <a:ext cx="4351023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8" y="2677644"/>
            <a:ext cx="3755379" cy="2283823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15E625-E89C-4561-A0AB-B52AFC247693}" type="datetime1">
              <a:rPr lang="en-US" smtClean="0"/>
              <a:t>3/7/2019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70898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A6193-0BE1-4296-9705-6CE0AEEF927B}" type="datetime1">
              <a:rPr lang="en-US" smtClean="0"/>
              <a:t>3/7/2019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5655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0" y="3179762"/>
            <a:ext cx="4825159" cy="2840039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2C89E-B455-4712-BD92-9B785A4FF93E}" type="datetime1">
              <a:rPr lang="en-US" smtClean="0"/>
              <a:t>3/7/2019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06461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473C8-8C52-430B-88D6-A59A36E66BE4}" type="datetime1">
              <a:rPr lang="en-US" smtClean="0"/>
              <a:t>3/7/2019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8159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88FE6-E6A2-431F-9B26-37DED4DAB798}" type="datetime1">
              <a:rPr lang="en-US" smtClean="0"/>
              <a:t>3/7/2019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96210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295400"/>
            <a:ext cx="2793159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5" cy="457200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2895600"/>
            <a:ext cx="2793158" cy="312927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DAC56-18AE-4DAC-80C5-DED352E83751}" type="datetime1">
              <a:rPr lang="en-US" smtClean="0"/>
              <a:t>3/7/2019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37845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693332"/>
            <a:ext cx="3860260" cy="173566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C2382-08B2-4094-805F-11701A546E31}" type="datetime1">
              <a:rPr lang="en-US" smtClean="0"/>
              <a:t>3/7/2019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3331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26" name="Rectangle 25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0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3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2603500"/>
            <a:ext cx="8761412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0938" y="639406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D4DAF2F0-3E05-4C94-8783-29CF2CCA92E5}" type="datetime1">
              <a:rPr lang="en-US" smtClean="0"/>
              <a:t>3/7/2019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28358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 b="1" i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22" name="Rectangle 2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  <a:latin typeface="+mn-lt"/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10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  <p:sldLayoutId id="2147483691" r:id="rId17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4" y="2099733"/>
            <a:ext cx="9998467" cy="2677648"/>
          </a:xfrm>
        </p:spPr>
        <p:txBody>
          <a:bodyPr/>
          <a:lstStyle/>
          <a:p>
            <a:r>
              <a:rPr lang="en-US" b="1" dirty="0" smtClean="0"/>
              <a:t>Master Training </a:t>
            </a:r>
            <a:r>
              <a:rPr lang="en-US" b="1" dirty="0" smtClean="0"/>
              <a:t>Program:</a:t>
            </a:r>
            <a:br>
              <a:rPr lang="en-US" b="1" dirty="0" smtClean="0"/>
            </a:br>
            <a:r>
              <a:rPr lang="en-US" b="1" dirty="0"/>
              <a:t/>
            </a:r>
            <a:br>
              <a:rPr lang="en-US" b="1" dirty="0"/>
            </a:br>
            <a:r>
              <a:rPr lang="en-US" sz="4800" b="1" dirty="0" smtClean="0"/>
              <a:t>Public health at </a:t>
            </a:r>
            <a:r>
              <a:rPr lang="en-US" sz="4800" b="1" dirty="0"/>
              <a:t>p</a:t>
            </a:r>
            <a:r>
              <a:rPr lang="en-US" sz="4800" b="1" dirty="0" smtClean="0"/>
              <a:t>oints of entry</a:t>
            </a:r>
            <a:endParaRPr lang="en-US" sz="4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79"/>
            <a:ext cx="8825658" cy="1612131"/>
          </a:xfrm>
        </p:spPr>
        <p:txBody>
          <a:bodyPr/>
          <a:lstStyle/>
          <a:p>
            <a:r>
              <a:rPr lang="en-US" i="1" dirty="0" smtClean="0">
                <a:solidFill>
                  <a:srgbClr val="FF0000"/>
                </a:solidFill>
              </a:rPr>
              <a:t>[organization and country]</a:t>
            </a:r>
          </a:p>
          <a:p>
            <a:r>
              <a:rPr lang="en-US" i="1" dirty="0" smtClean="0">
                <a:solidFill>
                  <a:srgbClr val="FF0000"/>
                </a:solidFill>
              </a:rPr>
              <a:t>[date of training]</a:t>
            </a:r>
            <a:endParaRPr lang="en-US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3789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2521" y="2603499"/>
            <a:ext cx="10888218" cy="3780971"/>
          </a:xfrm>
        </p:spPr>
        <p:txBody>
          <a:bodyPr>
            <a:normAutofit/>
          </a:bodyPr>
          <a:lstStyle/>
          <a:p>
            <a:pPr lvl="0"/>
            <a:r>
              <a:rPr lang="en-US" dirty="0" smtClean="0"/>
              <a:t>How </a:t>
            </a:r>
            <a:r>
              <a:rPr lang="en-US" dirty="0"/>
              <a:t>you plan to train your home POE?</a:t>
            </a:r>
          </a:p>
          <a:p>
            <a:pPr lvl="1"/>
            <a:r>
              <a:rPr lang="en-US" dirty="0"/>
              <a:t>What specific topics from the MTP curriculum will you train on? </a:t>
            </a:r>
          </a:p>
          <a:p>
            <a:pPr lvl="1"/>
            <a:r>
              <a:rPr lang="en-US" dirty="0"/>
              <a:t>What staff from your home POE do you wish to train (e.g. </a:t>
            </a:r>
            <a:r>
              <a:rPr lang="en-US" dirty="0" smtClean="0"/>
              <a:t>[</a:t>
            </a:r>
            <a:r>
              <a:rPr lang="en-US" dirty="0" smtClean="0">
                <a:solidFill>
                  <a:srgbClr val="FF0000"/>
                </a:solidFill>
              </a:rPr>
              <a:t>POE health agency</a:t>
            </a:r>
            <a:r>
              <a:rPr lang="en-US" dirty="0" smtClean="0"/>
              <a:t>], </a:t>
            </a:r>
            <a:r>
              <a:rPr lang="en-US" dirty="0"/>
              <a:t>Customs, Immigration, airlines, ship agents, etc.)</a:t>
            </a:r>
          </a:p>
          <a:p>
            <a:pPr lvl="1"/>
            <a:r>
              <a:rPr lang="en-US" dirty="0" smtClean="0"/>
              <a:t>What </a:t>
            </a:r>
            <a:r>
              <a:rPr lang="en-US" dirty="0"/>
              <a:t>will be your primary training methods? (For example: lecture, role play, a combination, etc.).</a:t>
            </a:r>
          </a:p>
          <a:p>
            <a:pPr lvl="1"/>
            <a:r>
              <a:rPr lang="en-US" dirty="0"/>
              <a:t>What materials will you use?</a:t>
            </a:r>
          </a:p>
          <a:p>
            <a:pPr lvl="1"/>
            <a:r>
              <a:rPr lang="en-US" dirty="0"/>
              <a:t>What is the timeline you plan to use for this training? </a:t>
            </a:r>
          </a:p>
          <a:p>
            <a:pPr lvl="0"/>
            <a:r>
              <a:rPr lang="en-US" dirty="0"/>
              <a:t>How do you plan to train the </a:t>
            </a:r>
            <a:r>
              <a:rPr lang="en-US" dirty="0" smtClean="0"/>
              <a:t>[</a:t>
            </a:r>
            <a:r>
              <a:rPr lang="en-US" dirty="0" smtClean="0">
                <a:solidFill>
                  <a:srgbClr val="FF0000"/>
                </a:solidFill>
              </a:rPr>
              <a:t>number of</a:t>
            </a:r>
            <a:r>
              <a:rPr lang="en-US" dirty="0" smtClean="0"/>
              <a:t>] </a:t>
            </a:r>
            <a:r>
              <a:rPr lang="en-US" dirty="0"/>
              <a:t>additional POE you have been assigned?</a:t>
            </a:r>
          </a:p>
          <a:p>
            <a:pPr lvl="1"/>
            <a:r>
              <a:rPr lang="en-US" dirty="0"/>
              <a:t>Answer the same questions as you did for your home POE, but remember the considerations for </a:t>
            </a:r>
            <a:r>
              <a:rPr lang="en-US" dirty="0" smtClean="0"/>
              <a:t>[</a:t>
            </a:r>
            <a:r>
              <a:rPr lang="en-US" dirty="0" smtClean="0">
                <a:solidFill>
                  <a:srgbClr val="FF0000"/>
                </a:solidFill>
              </a:rPr>
              <a:t>this/these</a:t>
            </a:r>
            <a:r>
              <a:rPr lang="en-US" dirty="0" smtClean="0"/>
              <a:t>] </a:t>
            </a:r>
            <a:r>
              <a:rPr lang="en-US" dirty="0"/>
              <a:t>POE, as noted above.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2528215" y="970892"/>
            <a:ext cx="7824325" cy="706964"/>
          </a:xfrm>
        </p:spPr>
        <p:txBody>
          <a:bodyPr/>
          <a:lstStyle/>
          <a:p>
            <a:r>
              <a:rPr lang="en-US" dirty="0" smtClean="0"/>
              <a:t>Content of your presentation of cascade action plan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521" y="295729"/>
            <a:ext cx="2225694" cy="2213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75950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192" y="2603500"/>
            <a:ext cx="11327363" cy="3834622"/>
          </a:xfrm>
        </p:spPr>
        <p:txBody>
          <a:bodyPr>
            <a:normAutofit/>
          </a:bodyPr>
          <a:lstStyle/>
          <a:p>
            <a:pPr lvl="0"/>
            <a:r>
              <a:rPr lang="en-US" dirty="0" smtClean="0"/>
              <a:t>You </a:t>
            </a:r>
            <a:r>
              <a:rPr lang="en-US" dirty="0"/>
              <a:t>must stand up on a stage and speak with others in the audience. </a:t>
            </a:r>
          </a:p>
          <a:p>
            <a:pPr lvl="0"/>
            <a:r>
              <a:rPr lang="en-US" dirty="0"/>
              <a:t>You must present using </a:t>
            </a:r>
            <a:r>
              <a:rPr lang="en-US" dirty="0" smtClean="0"/>
              <a:t>[</a:t>
            </a:r>
            <a:r>
              <a:rPr lang="en-US" dirty="0" smtClean="0">
                <a:solidFill>
                  <a:srgbClr val="FF0000"/>
                </a:solidFill>
              </a:rPr>
              <a:t>oral presentation, Microsoft PowerPoint, or other method</a:t>
            </a:r>
            <a:r>
              <a:rPr lang="en-US" dirty="0" smtClean="0"/>
              <a:t>]</a:t>
            </a:r>
            <a:endParaRPr lang="en-US" dirty="0"/>
          </a:p>
          <a:p>
            <a:pPr lvl="0"/>
            <a:r>
              <a:rPr lang="en-US" dirty="0"/>
              <a:t>The presentation should be between </a:t>
            </a:r>
            <a:r>
              <a:rPr lang="en-US" dirty="0" smtClean="0"/>
              <a:t>[</a:t>
            </a:r>
            <a:r>
              <a:rPr lang="en-US" dirty="0" smtClean="0">
                <a:solidFill>
                  <a:srgbClr val="FF0000"/>
                </a:solidFill>
              </a:rPr>
              <a:t>number - number</a:t>
            </a:r>
            <a:r>
              <a:rPr lang="en-US" dirty="0" smtClean="0"/>
              <a:t>] </a:t>
            </a:r>
            <a:r>
              <a:rPr lang="en-US" dirty="0"/>
              <a:t>minutes. Participants </a:t>
            </a:r>
            <a:r>
              <a:rPr lang="en-US" dirty="0" smtClean="0"/>
              <a:t>[</a:t>
            </a:r>
            <a:r>
              <a:rPr lang="en-US" dirty="0" smtClean="0">
                <a:solidFill>
                  <a:srgbClr val="FF0000"/>
                </a:solidFill>
              </a:rPr>
              <a:t>will/may</a:t>
            </a:r>
            <a:r>
              <a:rPr lang="en-US" dirty="0" smtClean="0"/>
              <a:t>] lose </a:t>
            </a:r>
            <a:r>
              <a:rPr lang="en-US" dirty="0"/>
              <a:t>points if the presentation is under </a:t>
            </a:r>
            <a:r>
              <a:rPr lang="en-US" dirty="0" smtClean="0"/>
              <a:t>[</a:t>
            </a:r>
            <a:r>
              <a:rPr lang="en-US" dirty="0" smtClean="0">
                <a:solidFill>
                  <a:srgbClr val="FF0000"/>
                </a:solidFill>
              </a:rPr>
              <a:t>number</a:t>
            </a:r>
            <a:r>
              <a:rPr lang="en-US" dirty="0" smtClean="0"/>
              <a:t>] </a:t>
            </a:r>
            <a:r>
              <a:rPr lang="en-US" dirty="0"/>
              <a:t>minutes or over </a:t>
            </a:r>
            <a:r>
              <a:rPr lang="en-US" dirty="0" smtClean="0"/>
              <a:t>[</a:t>
            </a:r>
            <a:r>
              <a:rPr lang="en-US" dirty="0" smtClean="0">
                <a:solidFill>
                  <a:srgbClr val="FF0000"/>
                </a:solidFill>
              </a:rPr>
              <a:t>number</a:t>
            </a:r>
            <a:r>
              <a:rPr lang="en-US" dirty="0" smtClean="0"/>
              <a:t>] </a:t>
            </a:r>
            <a:r>
              <a:rPr lang="en-US" dirty="0"/>
              <a:t>minutes</a:t>
            </a:r>
            <a:r>
              <a:rPr lang="en-US" dirty="0" smtClean="0"/>
              <a:t>.</a:t>
            </a:r>
            <a:endParaRPr lang="en-US" dirty="0"/>
          </a:p>
          <a:p>
            <a:r>
              <a:rPr lang="en-US" i="1" u="sng" dirty="0"/>
              <a:t>Assistance with presentation</a:t>
            </a:r>
            <a:endParaRPr lang="en-US" dirty="0"/>
          </a:p>
          <a:p>
            <a:pPr lvl="0"/>
            <a:r>
              <a:rPr lang="en-US" dirty="0"/>
              <a:t>You are encouraged to seek guidance for your presentation ahead </a:t>
            </a:r>
            <a:r>
              <a:rPr lang="en-US" dirty="0" smtClean="0"/>
              <a:t>of time.</a:t>
            </a:r>
          </a:p>
          <a:p>
            <a:pPr lvl="0"/>
            <a:r>
              <a:rPr lang="en-US" dirty="0" smtClean="0"/>
              <a:t>Facilitators </a:t>
            </a:r>
            <a:r>
              <a:rPr lang="en-US" dirty="0"/>
              <a:t>will be happy to help you brainstorm through action plans, and also help you if you have questions about formatting the presentation. </a:t>
            </a:r>
          </a:p>
          <a:p>
            <a:pPr lvl="0"/>
            <a:r>
              <a:rPr lang="en-US" dirty="0"/>
              <a:t>Make use of office </a:t>
            </a:r>
            <a:r>
              <a:rPr lang="en-US" dirty="0" smtClean="0"/>
              <a:t>hours </a:t>
            </a:r>
            <a:r>
              <a:rPr lang="en-US" dirty="0" smtClean="0"/>
              <a:t>with facilitators!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2528216" y="1049062"/>
            <a:ext cx="9021752" cy="706964"/>
          </a:xfrm>
        </p:spPr>
        <p:txBody>
          <a:bodyPr/>
          <a:lstStyle/>
          <a:p>
            <a:r>
              <a:rPr lang="en-US" dirty="0" smtClean="0"/>
              <a:t>Format of your presentation of  cascade action plan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521" y="295729"/>
            <a:ext cx="2225694" cy="2213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38313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5" name="Title 1"/>
          <p:cNvSpPr txBox="1">
            <a:spLocks/>
          </p:cNvSpPr>
          <p:nvPr/>
        </p:nvSpPr>
        <p:spPr bwMode="gray">
          <a:xfrm>
            <a:off x="2528215" y="638355"/>
            <a:ext cx="8662524" cy="12575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Grading rubric for presentation of cascade action plan [</a:t>
            </a:r>
            <a:r>
              <a:rPr lang="en-US" dirty="0" smtClean="0">
                <a:solidFill>
                  <a:srgbClr val="FF0000"/>
                </a:solidFill>
              </a:rPr>
              <a:t>example rubric</a:t>
            </a:r>
            <a:r>
              <a:rPr lang="en-US" dirty="0" smtClean="0"/>
              <a:t>]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521" y="295729"/>
            <a:ext cx="2225694" cy="2213630"/>
          </a:xfrm>
          <a:prstGeom prst="rect">
            <a:avLst/>
          </a:prstGeom>
        </p:spPr>
      </p:pic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522514" y="2668814"/>
            <a:ext cx="11430000" cy="3911600"/>
          </a:xfrm>
        </p:spPr>
        <p:txBody>
          <a:bodyPr>
            <a:normAutofit/>
          </a:bodyPr>
          <a:lstStyle/>
          <a:p>
            <a:pPr lvl="0"/>
            <a:r>
              <a:rPr lang="en-US" sz="2400" dirty="0" smtClean="0"/>
              <a:t>Reference handout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850914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Meet the MTP Planning and Facilitation Team!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42" y="2378033"/>
            <a:ext cx="4289242" cy="4187068"/>
          </a:xfrm>
        </p:spPr>
        <p:txBody>
          <a:bodyPr>
            <a:norm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Names, followed by affiliation</a:t>
            </a:r>
            <a:endParaRPr lang="en-US" sz="20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7558088" y="2500313"/>
            <a:ext cx="4071937" cy="35575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8101013" y="3057525"/>
            <a:ext cx="30897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rgbClr val="FF0000"/>
                </a:solidFill>
              </a:rPr>
              <a:t>Consider adding photos of facilitators</a:t>
            </a:r>
            <a:endParaRPr lang="en-US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8901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Facilitator Office Hours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10943" y="2423884"/>
            <a:ext cx="5703595" cy="4025901"/>
          </a:xfrm>
        </p:spPr>
        <p:txBody>
          <a:bodyPr>
            <a:normAutofit/>
          </a:bodyPr>
          <a:lstStyle/>
          <a:p>
            <a:r>
              <a:rPr lang="en-US" dirty="0" smtClean="0"/>
              <a:t>Facilitators are available to assist you with creating your action plan and/or final presentation during select hours</a:t>
            </a:r>
          </a:p>
          <a:p>
            <a:r>
              <a:rPr lang="en-US" dirty="0" smtClean="0"/>
              <a:t>You can also bring your POE’s SOPs, plans, or documents directly to us for consultation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List office hours by day and time</a:t>
            </a:r>
            <a:endParaRPr lang="en-US" dirty="0">
              <a:solidFill>
                <a:srgbClr val="FF0000"/>
              </a:solidFill>
            </a:endParaRP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14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396" y="2603499"/>
            <a:ext cx="5217352" cy="2631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302501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 of MTP Agenda [</a:t>
            </a:r>
            <a:r>
              <a:rPr lang="en-US" dirty="0" smtClean="0">
                <a:solidFill>
                  <a:srgbClr val="FF0000"/>
                </a:solidFill>
              </a:rPr>
              <a:t>Example format</a:t>
            </a:r>
            <a:r>
              <a:rPr lang="en-US" dirty="0" smtClean="0"/>
              <a:t>]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27647148"/>
              </p:ext>
            </p:extLst>
          </p:nvPr>
        </p:nvGraphicFramePr>
        <p:xfrm>
          <a:off x="492370" y="2321168"/>
          <a:ext cx="11127544" cy="438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1858">
                  <a:extLst>
                    <a:ext uri="{9D8B030D-6E8A-4147-A177-3AD203B41FA5}">
                      <a16:colId xmlns:a16="http://schemas.microsoft.com/office/drawing/2014/main" val="436460825"/>
                    </a:ext>
                  </a:extLst>
                </a:gridCol>
                <a:gridCol w="10325686">
                  <a:extLst>
                    <a:ext uri="{9D8B030D-6E8A-4147-A177-3AD203B41FA5}">
                      <a16:colId xmlns:a16="http://schemas.microsoft.com/office/drawing/2014/main" val="3612357117"/>
                    </a:ext>
                  </a:extLst>
                </a:gridCol>
              </a:tblGrid>
              <a:tr h="363888">
                <a:tc>
                  <a:txBody>
                    <a:bodyPr/>
                    <a:lstStyle/>
                    <a:p>
                      <a:r>
                        <a:rPr lang="en-US" dirty="0" smtClean="0"/>
                        <a:t>Day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Theme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3443280"/>
                  </a:ext>
                </a:extLst>
              </a:tr>
              <a:tr h="363888"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5744490"/>
                  </a:ext>
                </a:extLst>
              </a:tr>
              <a:tr h="363888"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05651613"/>
                  </a:ext>
                </a:extLst>
              </a:tr>
              <a:tr h="363888"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90993920"/>
                  </a:ext>
                </a:extLst>
              </a:tr>
              <a:tr h="363888">
                <a:tc>
                  <a:txBody>
                    <a:bodyPr/>
                    <a:lstStyle/>
                    <a:p>
                      <a:r>
                        <a:rPr lang="en-US" dirty="0" smtClean="0"/>
                        <a:t>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83674377"/>
                  </a:ext>
                </a:extLst>
              </a:tr>
              <a:tr h="363888">
                <a:tc>
                  <a:txBody>
                    <a:bodyPr/>
                    <a:lstStyle/>
                    <a:p>
                      <a:r>
                        <a:rPr lang="en-US" dirty="0" smtClean="0"/>
                        <a:t>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7601843"/>
                  </a:ext>
                </a:extLst>
              </a:tr>
              <a:tr h="363888">
                <a:tc>
                  <a:txBody>
                    <a:bodyPr/>
                    <a:lstStyle/>
                    <a:p>
                      <a:r>
                        <a:rPr lang="en-US" dirty="0" smtClean="0"/>
                        <a:t>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78592195"/>
                  </a:ext>
                </a:extLst>
              </a:tr>
              <a:tr h="363888">
                <a:tc>
                  <a:txBody>
                    <a:bodyPr/>
                    <a:lstStyle/>
                    <a:p>
                      <a:r>
                        <a:rPr lang="en-US" dirty="0" smtClean="0"/>
                        <a:t>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22548063"/>
                  </a:ext>
                </a:extLst>
              </a:tr>
              <a:tr h="363888">
                <a:tc>
                  <a:txBody>
                    <a:bodyPr/>
                    <a:lstStyle/>
                    <a:p>
                      <a:r>
                        <a:rPr lang="en-US" dirty="0" smtClean="0"/>
                        <a:t>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0440987"/>
                  </a:ext>
                </a:extLst>
              </a:tr>
              <a:tr h="363888">
                <a:tc>
                  <a:txBody>
                    <a:bodyPr/>
                    <a:lstStyle/>
                    <a:p>
                      <a:r>
                        <a:rPr lang="en-US" dirty="0" smtClean="0"/>
                        <a:t>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77746132"/>
                  </a:ext>
                </a:extLst>
              </a:tr>
              <a:tr h="363888">
                <a:tc>
                  <a:txBody>
                    <a:bodyPr/>
                    <a:lstStyle/>
                    <a:p>
                      <a:r>
                        <a:rPr lang="en-US" dirty="0" smtClean="0"/>
                        <a:t>10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7066548"/>
                  </a:ext>
                </a:extLst>
              </a:tr>
              <a:tr h="363888">
                <a:tc>
                  <a:txBody>
                    <a:bodyPr/>
                    <a:lstStyle/>
                    <a:p>
                      <a:r>
                        <a:rPr lang="en-US" dirty="0" smtClean="0"/>
                        <a:t>11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0349873"/>
                  </a:ext>
                </a:extLst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63913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Meet the MTP Participants!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5" y="2603500"/>
            <a:ext cx="9761574" cy="3416300"/>
          </a:xfrm>
        </p:spPr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Names, followed by </a:t>
            </a:r>
            <a:r>
              <a:rPr lang="en-US" dirty="0" smtClean="0">
                <a:solidFill>
                  <a:srgbClr val="FF0000"/>
                </a:solidFill>
              </a:rPr>
              <a:t>affiliation/POE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7558088" y="2500313"/>
            <a:ext cx="4071937" cy="35575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101013" y="3057525"/>
            <a:ext cx="30897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rgbClr val="FF0000"/>
                </a:solidFill>
              </a:rPr>
              <a:t>Consider adding photos of participants</a:t>
            </a:r>
            <a:endParaRPr lang="en-US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708371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Around the room introductions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7415" y="2658499"/>
            <a:ext cx="10363323" cy="3416300"/>
          </a:xfrm>
        </p:spPr>
        <p:txBody>
          <a:bodyPr/>
          <a:lstStyle/>
          <a:p>
            <a:r>
              <a:rPr lang="en-US" dirty="0" smtClean="0"/>
              <a:t>Your name</a:t>
            </a:r>
          </a:p>
          <a:p>
            <a:r>
              <a:rPr lang="en-US" dirty="0" smtClean="0"/>
              <a:t>Your POE and/or role</a:t>
            </a:r>
          </a:p>
          <a:p>
            <a:r>
              <a:rPr lang="en-US" dirty="0" smtClean="0"/>
              <a:t>Name one aspect you want to achieve from this training</a:t>
            </a:r>
          </a:p>
          <a:p>
            <a:r>
              <a:rPr lang="en-US" dirty="0" smtClean="0"/>
              <a:t>Name one interesting fact about you that few know (not related to your job)</a:t>
            </a:r>
          </a:p>
          <a:p>
            <a:r>
              <a:rPr lang="en-US" dirty="0" smtClean="0"/>
              <a:t>2-3 minutes per person maximum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28456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Course 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23691" y="2603500"/>
            <a:ext cx="5936219" cy="3758516"/>
          </a:xfrm>
        </p:spPr>
        <p:txBody>
          <a:bodyPr/>
          <a:lstStyle/>
          <a:p>
            <a:r>
              <a:rPr lang="en-US" dirty="0" smtClean="0"/>
              <a:t>Share the background of the Master Training Program (MTP) and its purpose</a:t>
            </a:r>
          </a:p>
          <a:p>
            <a:r>
              <a:rPr lang="en-US" dirty="0" smtClean="0"/>
              <a:t>Discuss deliverables of MTP</a:t>
            </a:r>
          </a:p>
          <a:p>
            <a:r>
              <a:rPr lang="en-US" dirty="0" smtClean="0"/>
              <a:t>Explain requirements of participants during and after MTP</a:t>
            </a:r>
          </a:p>
          <a:p>
            <a:r>
              <a:rPr lang="en-US" dirty="0" smtClean="0"/>
              <a:t>Review MTP agenda and themes for each day</a:t>
            </a:r>
          </a:p>
          <a:p>
            <a:r>
              <a:rPr lang="en-US" dirty="0" smtClean="0"/>
              <a:t>Discuss MTP evaluation methods</a:t>
            </a:r>
          </a:p>
          <a:p>
            <a:r>
              <a:rPr lang="en-US" dirty="0" smtClean="0"/>
              <a:t>Introduce facilitators and participants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1480" y="2261284"/>
            <a:ext cx="4100732" cy="3915229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05740" y="6176513"/>
            <a:ext cx="45122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Example photo; update </a:t>
            </a:r>
            <a:r>
              <a:rPr lang="en-US" dirty="0">
                <a:solidFill>
                  <a:srgbClr val="FF0000"/>
                </a:solidFill>
              </a:rPr>
              <a:t>with country-specific photo</a:t>
            </a:r>
          </a:p>
        </p:txBody>
      </p:sp>
    </p:spTree>
    <p:extLst>
      <p:ext uri="{BB962C8B-B14F-4D97-AF65-F5344CB8AC3E}">
        <p14:creationId xmlns:p14="http://schemas.microsoft.com/office/powerpoint/2010/main" val="26100057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MTP Background: Why Are We Here?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1289" y="2308458"/>
            <a:ext cx="7216799" cy="2287684"/>
          </a:xfrm>
        </p:spPr>
        <p:txBody>
          <a:bodyPr>
            <a:no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List number of points of entry (POE) in country</a:t>
            </a:r>
          </a:p>
          <a:p>
            <a:r>
              <a:rPr lang="en-US" sz="2000" dirty="0" smtClean="0"/>
              <a:t>Disease can be spread </a:t>
            </a:r>
            <a:r>
              <a:rPr lang="en-US" sz="2000" dirty="0"/>
              <a:t>between countries </a:t>
            </a:r>
            <a:r>
              <a:rPr lang="en-US" sz="2000" dirty="0" smtClean="0"/>
              <a:t>through POE</a:t>
            </a:r>
          </a:p>
          <a:p>
            <a:r>
              <a:rPr lang="en-US" sz="2000" dirty="0" smtClean="0">
                <a:solidFill>
                  <a:srgbClr val="FF0000"/>
                </a:solidFill>
              </a:rPr>
              <a:t>[POE health agency] </a:t>
            </a:r>
            <a:r>
              <a:rPr lang="en-US" sz="2000" dirty="0" smtClean="0"/>
              <a:t>is charged with implementing the International Health Regulations at POE</a:t>
            </a:r>
          </a:p>
          <a:p>
            <a:r>
              <a:rPr lang="en-US" sz="2000" dirty="0" smtClean="0">
                <a:solidFill>
                  <a:srgbClr val="FF0000"/>
                </a:solidFill>
              </a:rPr>
              <a:t>Insert any recent evaluations or recommendations here that mention POE capacity building </a:t>
            </a:r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87628" y="4752102"/>
            <a:ext cx="2320054" cy="1980168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7609907" y="2308459"/>
            <a:ext cx="4071937" cy="228768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371503" y="2691765"/>
            <a:ext cx="308972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rgbClr val="FF0000"/>
                </a:solidFill>
              </a:rPr>
              <a:t>Insert map of country here with its points of entry highlighted</a:t>
            </a:r>
            <a:endParaRPr lang="en-US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89738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Scope and Purpose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30461" y="2603500"/>
            <a:ext cx="5705329" cy="3911600"/>
          </a:xfrm>
        </p:spPr>
        <p:txBody>
          <a:bodyPr>
            <a:normAutofit/>
          </a:bodyPr>
          <a:lstStyle/>
          <a:p>
            <a:r>
              <a:rPr lang="en-US" sz="2000" dirty="0" smtClean="0"/>
              <a:t>A [</a:t>
            </a:r>
            <a:r>
              <a:rPr lang="en-US" sz="2000" dirty="0" smtClean="0">
                <a:solidFill>
                  <a:srgbClr val="FF0000"/>
                </a:solidFill>
              </a:rPr>
              <a:t>list length of training]</a:t>
            </a:r>
            <a:r>
              <a:rPr lang="en-US" sz="2000" dirty="0" smtClean="0"/>
              <a:t> train-the-trainer program </a:t>
            </a:r>
            <a:r>
              <a:rPr lang="en-US" sz="2000" b="1" dirty="0" smtClean="0"/>
              <a:t>with the purpose of increasing the capacity within </a:t>
            </a:r>
            <a:r>
              <a:rPr lang="en-US" sz="2000" dirty="0" smtClean="0">
                <a:solidFill>
                  <a:srgbClr val="FF0000"/>
                </a:solidFill>
              </a:rPr>
              <a:t>[POE Health agency and/or country]</a:t>
            </a:r>
            <a:endParaRPr lang="en-US" sz="2000" b="1" dirty="0" smtClean="0">
              <a:solidFill>
                <a:srgbClr val="FF0000"/>
              </a:solidFill>
            </a:endParaRPr>
          </a:p>
          <a:p>
            <a:r>
              <a:rPr lang="en-US" sz="2000" dirty="0" smtClean="0"/>
              <a:t>Initial pilot is for </a:t>
            </a:r>
            <a:r>
              <a:rPr lang="en-US" sz="2000" dirty="0" smtClean="0">
                <a:solidFill>
                  <a:srgbClr val="FF0000"/>
                </a:solidFill>
              </a:rPr>
              <a:t>[number of individuals] </a:t>
            </a:r>
            <a:r>
              <a:rPr lang="en-US" sz="2000" dirty="0" smtClean="0"/>
              <a:t>leaders within </a:t>
            </a:r>
            <a:r>
              <a:rPr lang="en-US" sz="2000" dirty="0" smtClean="0">
                <a:solidFill>
                  <a:srgbClr val="FF0000"/>
                </a:solidFill>
              </a:rPr>
              <a:t>[POE health agency]</a:t>
            </a:r>
          </a:p>
          <a:p>
            <a:r>
              <a:rPr lang="en-US" sz="2000" dirty="0" smtClean="0"/>
              <a:t>Training will enable participants to rapidly respond to disease threats at POE and gain the communication skills</a:t>
            </a:r>
            <a:r>
              <a:rPr lang="en-US" sz="2000" b="1" dirty="0" smtClean="0"/>
              <a:t> to share parts of the training with others</a:t>
            </a:r>
          </a:p>
          <a:p>
            <a:r>
              <a:rPr lang="en-US" sz="2000" dirty="0" smtClean="0"/>
              <a:t>Training is skill-based and participatory</a:t>
            </a:r>
            <a:endParaRPr lang="en-US" sz="2000" dirty="0"/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164" y="2434963"/>
            <a:ext cx="5906324" cy="375337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01164" y="6188337"/>
            <a:ext cx="57761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Example photo; update with country-specific photo</a:t>
            </a:r>
          </a:p>
        </p:txBody>
      </p:sp>
    </p:spTree>
    <p:extLst>
      <p:ext uri="{BB962C8B-B14F-4D97-AF65-F5344CB8AC3E}">
        <p14:creationId xmlns:p14="http://schemas.microsoft.com/office/powerpoint/2010/main" val="2660576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will I gain from this training? Deliverables of MTP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6664" y="2409190"/>
            <a:ext cx="5518407" cy="4254500"/>
          </a:xfrm>
        </p:spPr>
        <p:txBody>
          <a:bodyPr>
            <a:normAutofit/>
          </a:bodyPr>
          <a:lstStyle/>
          <a:p>
            <a:r>
              <a:rPr lang="en-US" sz="2000" dirty="0" smtClean="0"/>
              <a:t>Theoretical and skill-based knowledge in basic POE public health </a:t>
            </a:r>
            <a:r>
              <a:rPr lang="en-US" dirty="0" smtClean="0"/>
              <a:t>surveillance</a:t>
            </a:r>
            <a:r>
              <a:rPr lang="en-US" sz="2000" dirty="0" smtClean="0"/>
              <a:t> tasks, including the development of POE-specific plans and training</a:t>
            </a:r>
          </a:p>
          <a:p>
            <a:r>
              <a:rPr lang="en-US" sz="2000" dirty="0" smtClean="0"/>
              <a:t>Take-home materials include:</a:t>
            </a:r>
          </a:p>
          <a:p>
            <a:pPr lvl="1"/>
            <a:r>
              <a:rPr lang="en-US" sz="1800" dirty="0" smtClean="0">
                <a:solidFill>
                  <a:srgbClr val="FF0000"/>
                </a:solidFill>
              </a:rPr>
              <a:t>include bulleted list of materials, such a participant manual/workbook</a:t>
            </a:r>
          </a:p>
          <a:p>
            <a:pPr lvl="1"/>
            <a:r>
              <a:rPr lang="en-US" sz="1800" dirty="0" smtClean="0">
                <a:solidFill>
                  <a:srgbClr val="FF0000"/>
                </a:solidFill>
              </a:rPr>
              <a:t>Evaluations or feedback</a:t>
            </a:r>
          </a:p>
          <a:p>
            <a:pPr lvl="1"/>
            <a:r>
              <a:rPr lang="en-US" sz="1800" dirty="0" smtClean="0">
                <a:solidFill>
                  <a:srgbClr val="FF0000"/>
                </a:solidFill>
              </a:rPr>
              <a:t>Action plans</a:t>
            </a:r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5071" y="2603500"/>
            <a:ext cx="6200855" cy="310042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695071" y="5703928"/>
            <a:ext cx="62008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Example photo; update with country-specific photo</a:t>
            </a:r>
          </a:p>
        </p:txBody>
      </p:sp>
    </p:spTree>
    <p:extLst>
      <p:ext uri="{BB962C8B-B14F-4D97-AF65-F5344CB8AC3E}">
        <p14:creationId xmlns:p14="http://schemas.microsoft.com/office/powerpoint/2010/main" val="9674592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MTP Evaluation: Multiple Layers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6436" y="2603500"/>
            <a:ext cx="7403124" cy="3945890"/>
          </a:xfrm>
        </p:spPr>
        <p:txBody>
          <a:bodyPr>
            <a:no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Include elements of evaluation here. Examples include:</a:t>
            </a:r>
          </a:p>
          <a:p>
            <a:pPr lvl="1"/>
            <a:r>
              <a:rPr lang="en-US" sz="2000" dirty="0" smtClean="0">
                <a:solidFill>
                  <a:srgbClr val="FF0000"/>
                </a:solidFill>
              </a:rPr>
              <a:t>Perspective-based survey before and after training</a:t>
            </a:r>
          </a:p>
          <a:p>
            <a:pPr lvl="1"/>
            <a:r>
              <a:rPr lang="en-US" sz="2000" dirty="0" smtClean="0">
                <a:solidFill>
                  <a:srgbClr val="FF0000"/>
                </a:solidFill>
              </a:rPr>
              <a:t>Knowledge-based test before and after specific elements of training</a:t>
            </a:r>
          </a:p>
          <a:p>
            <a:pPr lvl="1"/>
            <a:r>
              <a:rPr lang="en-US" sz="2000" dirty="0" smtClean="0">
                <a:solidFill>
                  <a:srgbClr val="FF0000"/>
                </a:solidFill>
              </a:rPr>
              <a:t>Skills-based tests after certain skill performances</a:t>
            </a:r>
          </a:p>
          <a:p>
            <a:pPr lvl="1"/>
            <a:r>
              <a:rPr lang="en-US" sz="2000" dirty="0" smtClean="0">
                <a:solidFill>
                  <a:srgbClr val="FF0000"/>
                </a:solidFill>
              </a:rPr>
              <a:t>Final oral presentations of action plan to give—or cascade—the training to other POE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5050" y="2485532"/>
            <a:ext cx="3505689" cy="3534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24991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expected of me at MTP?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88136" y="2274570"/>
            <a:ext cx="5499064" cy="4503420"/>
          </a:xfrm>
        </p:spPr>
        <p:txBody>
          <a:bodyPr>
            <a:normAutofit/>
          </a:bodyPr>
          <a:lstStyle/>
          <a:p>
            <a:r>
              <a:rPr lang="en-US" sz="2000" dirty="0" smtClean="0"/>
              <a:t>Participate in each session each day</a:t>
            </a:r>
          </a:p>
          <a:p>
            <a:r>
              <a:rPr lang="en-US" sz="2000" dirty="0" smtClean="0"/>
              <a:t>Take notes throughout training on ways you can give—or cascade—this training to others</a:t>
            </a:r>
          </a:p>
          <a:p>
            <a:r>
              <a:rPr lang="en-US" sz="2000" dirty="0" smtClean="0">
                <a:solidFill>
                  <a:srgbClr val="FF0000"/>
                </a:solidFill>
              </a:rPr>
              <a:t>Other considerations may include:</a:t>
            </a:r>
          </a:p>
          <a:p>
            <a:pPr lvl="1"/>
            <a:r>
              <a:rPr lang="en-US" sz="1800" dirty="0" smtClean="0">
                <a:solidFill>
                  <a:srgbClr val="FF0000"/>
                </a:solidFill>
              </a:rPr>
              <a:t>Deliver small group presentations at end of each day</a:t>
            </a:r>
          </a:p>
          <a:p>
            <a:pPr lvl="1"/>
            <a:r>
              <a:rPr lang="en-US" sz="1800" dirty="0" smtClean="0">
                <a:solidFill>
                  <a:srgbClr val="FF0000"/>
                </a:solidFill>
              </a:rPr>
              <a:t>Conduct formal presentation at end of MTP to share action plan of cascading training to others </a:t>
            </a:r>
          </a:p>
          <a:p>
            <a:pPr lvl="1"/>
            <a:r>
              <a:rPr lang="en-US" sz="1800" dirty="0" smtClean="0">
                <a:solidFill>
                  <a:srgbClr val="FF0000"/>
                </a:solidFill>
              </a:rPr>
              <a:t>Cascade what you learned post-MTP </a:t>
            </a:r>
            <a:r>
              <a:rPr lang="en-US" sz="1800" dirty="0" smtClean="0">
                <a:solidFill>
                  <a:srgbClr val="FF0000"/>
                </a:solidFill>
              </a:rPr>
              <a:t>to your </a:t>
            </a:r>
            <a:r>
              <a:rPr lang="en-US" sz="1800" dirty="0" smtClean="0">
                <a:solidFill>
                  <a:srgbClr val="FF0000"/>
                </a:solidFill>
              </a:rPr>
              <a:t>home </a:t>
            </a:r>
            <a:r>
              <a:rPr lang="en-US" sz="1800" dirty="0" smtClean="0">
                <a:solidFill>
                  <a:srgbClr val="FF0000"/>
                </a:solidFill>
              </a:rPr>
              <a:t>POE and one </a:t>
            </a:r>
            <a:r>
              <a:rPr lang="en-US" sz="1800" dirty="0" smtClean="0">
                <a:solidFill>
                  <a:srgbClr val="FF0000"/>
                </a:solidFill>
              </a:rPr>
              <a:t>additional (prioritized) POE</a:t>
            </a:r>
            <a:endParaRPr lang="en-US" sz="1800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7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424" y="2447778"/>
            <a:ext cx="5741485" cy="3244809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00303" y="5692587"/>
            <a:ext cx="59795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Example photo; update with country-specific photo</a:t>
            </a:r>
          </a:p>
        </p:txBody>
      </p:sp>
    </p:spTree>
    <p:extLst>
      <p:ext uri="{BB962C8B-B14F-4D97-AF65-F5344CB8AC3E}">
        <p14:creationId xmlns:p14="http://schemas.microsoft.com/office/powerpoint/2010/main" val="23708040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do I graduate MTP?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1670" y="2379213"/>
            <a:ext cx="5714120" cy="4213528"/>
          </a:xfrm>
        </p:spPr>
        <p:txBody>
          <a:bodyPr>
            <a:noAutofit/>
          </a:bodyPr>
          <a:lstStyle/>
          <a:p>
            <a:r>
              <a:rPr lang="en-US" sz="2400" dirty="0" smtClean="0"/>
              <a:t>You need a passing score of [</a:t>
            </a:r>
            <a:r>
              <a:rPr lang="en-US" sz="2400" dirty="0" smtClean="0">
                <a:solidFill>
                  <a:srgbClr val="FF0000"/>
                </a:solidFill>
              </a:rPr>
              <a:t>set score on a scale of 100</a:t>
            </a:r>
            <a:r>
              <a:rPr lang="en-US" sz="2400" dirty="0" smtClean="0"/>
              <a:t>] to graduate from MTP.</a:t>
            </a:r>
          </a:p>
          <a:p>
            <a:r>
              <a:rPr lang="en-US" sz="2400" dirty="0" smtClean="0"/>
              <a:t>How are scores calculated?</a:t>
            </a:r>
          </a:p>
          <a:p>
            <a:pPr lvl="1"/>
            <a:r>
              <a:rPr lang="en-US" sz="2000" dirty="0" smtClean="0"/>
              <a:t>[</a:t>
            </a:r>
            <a:r>
              <a:rPr lang="en-US" sz="2000" dirty="0" smtClean="0">
                <a:solidFill>
                  <a:srgbClr val="FF0000"/>
                </a:solidFill>
              </a:rPr>
              <a:t>%, if any</a:t>
            </a:r>
            <a:r>
              <a:rPr lang="en-US" sz="2000" dirty="0" smtClean="0"/>
              <a:t>] attendance</a:t>
            </a:r>
          </a:p>
          <a:p>
            <a:pPr lvl="1"/>
            <a:r>
              <a:rPr lang="en-US" sz="2000" dirty="0" smtClean="0"/>
              <a:t>[</a:t>
            </a:r>
            <a:r>
              <a:rPr lang="en-US" sz="2000" dirty="0" smtClean="0">
                <a:solidFill>
                  <a:srgbClr val="FF0000"/>
                </a:solidFill>
              </a:rPr>
              <a:t>%</a:t>
            </a:r>
            <a:r>
              <a:rPr lang="en-US" sz="2000" dirty="0" smtClean="0"/>
              <a:t>] </a:t>
            </a:r>
            <a:r>
              <a:rPr lang="en-US" sz="2000" b="1" dirty="0" smtClean="0"/>
              <a:t> final presentation/action plan presentation</a:t>
            </a:r>
          </a:p>
          <a:p>
            <a:pPr lvl="1"/>
            <a:r>
              <a:rPr lang="en-US" sz="2000" dirty="0" smtClean="0"/>
              <a:t>[</a:t>
            </a:r>
            <a:r>
              <a:rPr lang="en-US" sz="2000" dirty="0" smtClean="0">
                <a:solidFill>
                  <a:srgbClr val="FF0000"/>
                </a:solidFill>
              </a:rPr>
              <a:t>%</a:t>
            </a:r>
            <a:r>
              <a:rPr lang="en-US" sz="2000" dirty="0" smtClean="0"/>
              <a:t>] post-test scores</a:t>
            </a:r>
          </a:p>
          <a:p>
            <a:pPr lvl="1"/>
            <a:r>
              <a:rPr lang="en-US" sz="2000" dirty="0" smtClean="0"/>
              <a:t>[</a:t>
            </a:r>
            <a:r>
              <a:rPr lang="en-US" sz="2000" dirty="0" smtClean="0">
                <a:solidFill>
                  <a:srgbClr val="FF0000"/>
                </a:solidFill>
              </a:rPr>
              <a:t>%</a:t>
            </a:r>
            <a:r>
              <a:rPr lang="en-US" sz="2000" dirty="0" smtClean="0"/>
              <a:t>] skills checklists</a:t>
            </a:r>
          </a:p>
          <a:p>
            <a:pPr lvl="1"/>
            <a:endParaRPr lang="en-US" sz="20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8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46" y="2379213"/>
            <a:ext cx="5301186" cy="3498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32921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8215" y="869389"/>
            <a:ext cx="8677845" cy="706964"/>
          </a:xfrm>
        </p:spPr>
        <p:txBody>
          <a:bodyPr/>
          <a:lstStyle/>
          <a:p>
            <a:r>
              <a:rPr lang="en-US" dirty="0" smtClean="0"/>
              <a:t>Considerations for your presentation of cascade action plan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2514" y="2668814"/>
            <a:ext cx="11430000" cy="3911600"/>
          </a:xfrm>
        </p:spPr>
        <p:txBody>
          <a:bodyPr>
            <a:normAutofit/>
          </a:bodyPr>
          <a:lstStyle/>
          <a:p>
            <a:pPr lvl="0"/>
            <a:r>
              <a:rPr lang="en-US" sz="2400" dirty="0" smtClean="0"/>
              <a:t>Remember </a:t>
            </a:r>
            <a:r>
              <a:rPr lang="en-US" sz="2400" dirty="0"/>
              <a:t>you have to cascade this training to </a:t>
            </a:r>
            <a:r>
              <a:rPr lang="en-US" sz="2400" dirty="0" smtClean="0"/>
              <a:t>[</a:t>
            </a:r>
            <a:r>
              <a:rPr lang="en-US" sz="2400" dirty="0" smtClean="0">
                <a:solidFill>
                  <a:srgbClr val="FF0000"/>
                </a:solidFill>
              </a:rPr>
              <a:t>number</a:t>
            </a:r>
            <a:r>
              <a:rPr lang="en-US" sz="2400" dirty="0" smtClean="0"/>
              <a:t>] </a:t>
            </a:r>
            <a:r>
              <a:rPr lang="en-US" sz="2400" dirty="0"/>
              <a:t>POE.</a:t>
            </a:r>
          </a:p>
          <a:p>
            <a:pPr lvl="1"/>
            <a:r>
              <a:rPr lang="en-US" sz="2000" dirty="0"/>
              <a:t>Your home POE: You must start this by </a:t>
            </a:r>
            <a:r>
              <a:rPr lang="en-US" sz="2000" dirty="0" smtClean="0"/>
              <a:t>[</a:t>
            </a:r>
            <a:r>
              <a:rPr lang="en-US" sz="2000" dirty="0" smtClean="0">
                <a:solidFill>
                  <a:srgbClr val="FF0000"/>
                </a:solidFill>
              </a:rPr>
              <a:t>date</a:t>
            </a:r>
            <a:r>
              <a:rPr lang="en-US" sz="2000" dirty="0" smtClean="0"/>
              <a:t>]. You may choose how </a:t>
            </a:r>
            <a:r>
              <a:rPr lang="en-US" sz="2000" dirty="0"/>
              <a:t>to distribute the material, but you must present an action plan for it. </a:t>
            </a:r>
            <a:endParaRPr lang="en-US" sz="2000" dirty="0" smtClean="0"/>
          </a:p>
          <a:p>
            <a:pPr lvl="1"/>
            <a:r>
              <a:rPr lang="en-US" sz="2000" dirty="0" smtClean="0"/>
              <a:t>[</a:t>
            </a:r>
            <a:r>
              <a:rPr lang="en-US" sz="2000" dirty="0" smtClean="0">
                <a:solidFill>
                  <a:srgbClr val="FF0000"/>
                </a:solidFill>
              </a:rPr>
              <a:t>Number of</a:t>
            </a:r>
            <a:r>
              <a:rPr lang="en-US" sz="2000" dirty="0" smtClean="0"/>
              <a:t>] </a:t>
            </a:r>
            <a:r>
              <a:rPr lang="en-US" sz="2000" dirty="0"/>
              <a:t>additional POE, as prioritized </a:t>
            </a:r>
            <a:r>
              <a:rPr lang="en-US" sz="2000" dirty="0" smtClean="0"/>
              <a:t>by [</a:t>
            </a:r>
            <a:r>
              <a:rPr lang="en-US" sz="2000" dirty="0" smtClean="0">
                <a:solidFill>
                  <a:srgbClr val="FF0000"/>
                </a:solidFill>
              </a:rPr>
              <a:t>POE health agency</a:t>
            </a:r>
            <a:r>
              <a:rPr lang="en-US" sz="2000" dirty="0" smtClean="0"/>
              <a:t>]: </a:t>
            </a:r>
            <a:r>
              <a:rPr lang="en-US" sz="2000" dirty="0"/>
              <a:t>You will only be at this POE for </a:t>
            </a:r>
            <a:r>
              <a:rPr lang="en-US" sz="2000" dirty="0" smtClean="0"/>
              <a:t>[</a:t>
            </a:r>
            <a:r>
              <a:rPr lang="en-US" sz="2000" dirty="0" smtClean="0">
                <a:solidFill>
                  <a:srgbClr val="FF0000"/>
                </a:solidFill>
              </a:rPr>
              <a:t>number of</a:t>
            </a:r>
            <a:r>
              <a:rPr lang="en-US" sz="2000" dirty="0" smtClean="0"/>
              <a:t>] days</a:t>
            </a:r>
            <a:r>
              <a:rPr lang="en-US" sz="2000" dirty="0"/>
              <a:t>, as there is travel involved. You may be covering multiple groups or shifts during those </a:t>
            </a:r>
            <a:r>
              <a:rPr lang="en-US" sz="2000" dirty="0" smtClean="0"/>
              <a:t>days</a:t>
            </a:r>
            <a:r>
              <a:rPr lang="en-US" sz="2000" dirty="0"/>
              <a:t>. </a:t>
            </a:r>
            <a:endParaRPr lang="en-US" sz="2000" dirty="0" smtClean="0"/>
          </a:p>
          <a:p>
            <a:pPr lvl="1"/>
            <a:r>
              <a:rPr lang="en-US" sz="2000" dirty="0" smtClean="0"/>
              <a:t>We </a:t>
            </a:r>
            <a:r>
              <a:rPr lang="en-US" sz="2000" dirty="0"/>
              <a:t>do not expect you to cascade the entire MTP curriculum to other POE staff. </a:t>
            </a:r>
            <a:r>
              <a:rPr lang="en-US" sz="2000" dirty="0" smtClean="0"/>
              <a:t>You </a:t>
            </a:r>
            <a:r>
              <a:rPr lang="en-US" sz="2000" dirty="0"/>
              <a:t>are </a:t>
            </a:r>
            <a:r>
              <a:rPr lang="en-US" sz="2000" u="sng" dirty="0"/>
              <a:t>not</a:t>
            </a:r>
            <a:r>
              <a:rPr lang="en-US" sz="2000" dirty="0"/>
              <a:t> delivering a train-the-trainer program at the POE. You are simply training POE staff.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9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521" y="295729"/>
            <a:ext cx="2225694" cy="2213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77274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 Boardroom">
  <a:themeElements>
    <a:clrScheme name="Ion Boardroom">
      <a:dk1>
        <a:sysClr val="windowText" lastClr="000000"/>
      </a:dk1>
      <a:lt1>
        <a:sysClr val="window" lastClr="FFFFFF"/>
      </a:lt1>
      <a:dk2>
        <a:srgbClr val="0E5580"/>
      </a:dk2>
      <a:lt2>
        <a:srgbClr val="EBEBEB"/>
      </a:lt2>
      <a:accent1>
        <a:srgbClr val="ACD433"/>
      </a:accent1>
      <a:accent2>
        <a:srgbClr val="E6C133"/>
      </a:accent2>
      <a:accent3>
        <a:srgbClr val="EF7A24"/>
      </a:accent3>
      <a:accent4>
        <a:srgbClr val="5AA0F5"/>
      </a:accent4>
      <a:accent5>
        <a:srgbClr val="75CEEC"/>
      </a:accent5>
      <a:accent6>
        <a:srgbClr val="65D6A0"/>
      </a:accent6>
      <a:hlink>
        <a:srgbClr val="C4E46E"/>
      </a:hlink>
      <a:folHlink>
        <a:srgbClr val="BDE0FB"/>
      </a:folHlink>
    </a:clrScheme>
    <a:fontScheme name="Ion Boardroom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2000"/>
                <a:hueMod val="96000"/>
                <a:satMod val="128000"/>
                <a:lumMod val="114000"/>
              </a:schemeClr>
            </a:gs>
            <a:gs pos="100000">
              <a:schemeClr val="phClr">
                <a:shade val="62000"/>
                <a:hueMod val="100000"/>
                <a:satMod val="13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2000"/>
                <a:hueMod val="108000"/>
                <a:satMod val="164000"/>
                <a:lumMod val="69000"/>
              </a:schemeClr>
              <a:schemeClr val="phClr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A3AB87EF-B655-4FFF-8D05-F333AD7F278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1063</TotalTime>
  <Words>1035</Words>
  <Application>Microsoft Office PowerPoint</Application>
  <PresentationFormat>Widescreen</PresentationFormat>
  <Paragraphs>140</Paragraphs>
  <Slides>17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Calibri</vt:lpstr>
      <vt:lpstr>Century Gothic</vt:lpstr>
      <vt:lpstr>Wingdings 3</vt:lpstr>
      <vt:lpstr>Ion Boardroom</vt:lpstr>
      <vt:lpstr>Master Training Program:  Public health at points of entry</vt:lpstr>
      <vt:lpstr>Course overview</vt:lpstr>
      <vt:lpstr>MTP Background: Why Are We Here?</vt:lpstr>
      <vt:lpstr>Scope and Purpose</vt:lpstr>
      <vt:lpstr>What will I gain from this training? Deliverables of MTP</vt:lpstr>
      <vt:lpstr>MTP Evaluation: Multiple Layers</vt:lpstr>
      <vt:lpstr>What is expected of me at MTP?</vt:lpstr>
      <vt:lpstr>How do I graduate MTP?</vt:lpstr>
      <vt:lpstr>Considerations for your presentation of cascade action plan</vt:lpstr>
      <vt:lpstr>Content of your presentation of cascade action plan</vt:lpstr>
      <vt:lpstr>Format of your presentation of  cascade action plan</vt:lpstr>
      <vt:lpstr>PowerPoint Presentation</vt:lpstr>
      <vt:lpstr>Meet the MTP Planning and Facilitation Team!</vt:lpstr>
      <vt:lpstr>Facilitator Office Hours</vt:lpstr>
      <vt:lpstr>Overview of MTP Agenda [Example format]</vt:lpstr>
      <vt:lpstr>Meet the MTP Participants!</vt:lpstr>
      <vt:lpstr>Around the room introductions</vt:lpstr>
    </vt:vector>
  </TitlesOfParts>
  <Company>Centers for Disease Control and Prevention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Master Training Program</dc:title>
  <dc:creator>Rogers, Kimberly B. (CDC/OID/NCEZID)</dc:creator>
  <cp:lastModifiedBy>Rogers, Kimberly B. (CDC/OID/NCEZID)</cp:lastModifiedBy>
  <cp:revision>78</cp:revision>
  <dcterms:created xsi:type="dcterms:W3CDTF">2018-05-15T08:59:29Z</dcterms:created>
  <dcterms:modified xsi:type="dcterms:W3CDTF">2019-03-07T19:39:38Z</dcterms:modified>
</cp:coreProperties>
</file>